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7"/>
  </p:handoutMasterIdLst>
  <p:sldIdLst>
    <p:sldId id="281" r:id="rId2"/>
    <p:sldId id="269" r:id="rId3"/>
    <p:sldId id="363" r:id="rId4"/>
    <p:sldId id="291" r:id="rId5"/>
    <p:sldId id="277" r:id="rId6"/>
    <p:sldId id="297" r:id="rId7"/>
    <p:sldId id="312" r:id="rId8"/>
    <p:sldId id="303" r:id="rId9"/>
    <p:sldId id="278" r:id="rId10"/>
    <p:sldId id="292" r:id="rId11"/>
    <p:sldId id="293" r:id="rId12"/>
    <p:sldId id="294" r:id="rId13"/>
    <p:sldId id="266" r:id="rId14"/>
    <p:sldId id="267" r:id="rId15"/>
    <p:sldId id="320" r:id="rId16"/>
    <p:sldId id="328" r:id="rId17"/>
    <p:sldId id="357" r:id="rId18"/>
    <p:sldId id="307" r:id="rId19"/>
    <p:sldId id="356" r:id="rId20"/>
    <p:sldId id="354" r:id="rId21"/>
    <p:sldId id="352" r:id="rId22"/>
    <p:sldId id="355" r:id="rId23"/>
    <p:sldId id="353" r:id="rId24"/>
    <p:sldId id="298" r:id="rId25"/>
    <p:sldId id="318" r:id="rId26"/>
    <p:sldId id="326" r:id="rId27"/>
    <p:sldId id="319" r:id="rId28"/>
    <p:sldId id="299" r:id="rId29"/>
    <p:sldId id="315" r:id="rId30"/>
    <p:sldId id="300" r:id="rId31"/>
    <p:sldId id="301" r:id="rId32"/>
    <p:sldId id="342" r:id="rId33"/>
    <p:sldId id="331" r:id="rId34"/>
    <p:sldId id="333" r:id="rId35"/>
    <p:sldId id="337" r:id="rId36"/>
    <p:sldId id="351" r:id="rId37"/>
    <p:sldId id="289" r:id="rId38"/>
    <p:sldId id="276" r:id="rId39"/>
    <p:sldId id="268" r:id="rId40"/>
    <p:sldId id="271" r:id="rId41"/>
    <p:sldId id="360" r:id="rId42"/>
    <p:sldId id="359" r:id="rId43"/>
    <p:sldId id="358" r:id="rId44"/>
    <p:sldId id="361" r:id="rId45"/>
    <p:sldId id="362" r:id="rId46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660D604-486F-43DB-9C7A-5D2B32F4F331}" type="datetimeFigureOut">
              <a:rPr lang="cs-CZ"/>
              <a:pPr>
                <a:defRPr/>
              </a:pPr>
              <a:t>25.5.2017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6F6674D-8680-4AD8-95AE-50EE4678639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39E64-7459-4F2B-831E-64355433A34D}" type="datetimeFigureOut">
              <a:rPr lang="cs-CZ"/>
              <a:pPr>
                <a:defRPr/>
              </a:pPr>
              <a:t>25.5.2017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A356B-8C5F-4579-B08A-F9E7A7B38AC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BF6C1-956D-4BAA-BE9C-C4E9ADC46B0D}" type="datetimeFigureOut">
              <a:rPr lang="cs-CZ"/>
              <a:pPr>
                <a:defRPr/>
              </a:pPr>
              <a:t>25.5.2017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6368B-C00E-42C1-BF33-98A7FF1A16F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2E728-4902-498A-9014-781EF1F2D77E}" type="datetimeFigureOut">
              <a:rPr lang="cs-CZ"/>
              <a:pPr>
                <a:defRPr/>
              </a:pPr>
              <a:t>25.5.2017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DCE07-684E-4E0C-A37E-D7692423449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FFB2F-F37C-4163-8133-3CBE49956755}" type="datetimeFigureOut">
              <a:rPr lang="cs-CZ"/>
              <a:pPr>
                <a:defRPr/>
              </a:pPr>
              <a:t>25.5.2017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07DAF-3F9A-4EB7-82E3-27A57C54C14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9CFE8-7CDC-4AB9-B43E-340AD266CF6B}" type="datetimeFigureOut">
              <a:rPr lang="cs-CZ"/>
              <a:pPr>
                <a:defRPr/>
              </a:pPr>
              <a:t>25.5.2017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9CEA6-7B8A-48F3-9B86-45C03294FA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E3EC6-FD05-48B2-8CD9-F818E2DCD130}" type="datetimeFigureOut">
              <a:rPr lang="cs-CZ"/>
              <a:pPr>
                <a:defRPr/>
              </a:pPr>
              <a:t>25.5.2017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4C8AB-6823-4B15-A327-171F63E16AB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AE6E8-6249-41F9-A3DC-E0910BE89EF4}" type="datetimeFigureOut">
              <a:rPr lang="cs-CZ"/>
              <a:pPr>
                <a:defRPr/>
              </a:pPr>
              <a:t>25.5.2017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093D2-B317-48EF-917C-34992817884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2A5B3-2FA2-4B3A-9DFA-36F552D64BB3}" type="datetimeFigureOut">
              <a:rPr lang="cs-CZ"/>
              <a:pPr>
                <a:defRPr/>
              </a:pPr>
              <a:t>25.5.2017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54ABB-AA1D-49D0-83E9-77050546137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68A9A-49FA-45D1-96D7-EDE0920FF408}" type="datetimeFigureOut">
              <a:rPr lang="cs-CZ"/>
              <a:pPr>
                <a:defRPr/>
              </a:pPr>
              <a:t>25.5.2017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07229-BE92-4E9F-B188-4FA6B04B65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4E113-59D4-4CF5-9F74-60B7A1382EF7}" type="datetimeFigureOut">
              <a:rPr lang="cs-CZ"/>
              <a:pPr>
                <a:defRPr/>
              </a:pPr>
              <a:t>25.5.2017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EE3B6-DF49-47C6-AAD7-A54868734B6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84113-0BCD-4C52-B1C9-5DEB267A8DF3}" type="datetimeFigureOut">
              <a:rPr lang="cs-CZ"/>
              <a:pPr>
                <a:defRPr/>
              </a:pPr>
              <a:t>25.5.2017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AEE84-6E8C-441B-88DD-F702AC277B9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CBEBA3-5688-4E72-ACDA-1308E541DD55}" type="datetimeFigureOut">
              <a:rPr lang="cs-CZ"/>
              <a:pPr>
                <a:defRPr/>
              </a:pPr>
              <a:t>25.5.2017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772398-0A20-48D9-8AF5-D557874AA3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Obdélník 6"/>
          <p:cNvSpPr/>
          <p:nvPr userDrawn="1"/>
        </p:nvSpPr>
        <p:spPr>
          <a:xfrm>
            <a:off x="0" y="0"/>
            <a:ext cx="9144000" cy="69269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000" b="1" u="dbl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Fill>
                  <a:solidFill>
                    <a:srgbClr val="FF0000"/>
                  </a:solidFill>
                </a:uFill>
              </a:rPr>
              <a:t>NE</a:t>
            </a:r>
            <a:r>
              <a:rPr lang="cs-CZ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PRO KŘIVÁNKY A SKALNÍ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2765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692150"/>
            <a:ext cx="8315325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89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1963" y="692150"/>
            <a:ext cx="8220075" cy="6165850"/>
          </a:xfrm>
          <a:noFill/>
        </p:spPr>
      </p:pic>
      <p:sp>
        <p:nvSpPr>
          <p:cNvPr id="4" name="TextovéPole 3"/>
          <p:cNvSpPr txBox="1"/>
          <p:nvPr/>
        </p:nvSpPr>
        <p:spPr>
          <a:xfrm>
            <a:off x="899592" y="764704"/>
            <a:ext cx="720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Stavět se dá </a:t>
            </a:r>
            <a:r>
              <a:rPr lang="cs-CZ" sz="2400" dirty="0" smtClean="0"/>
              <a:t>různě..</a:t>
            </a:r>
          </a:p>
          <a:p>
            <a:r>
              <a:rPr lang="cs-CZ" sz="2400" dirty="0" smtClean="0"/>
              <a:t>Rezidence Slunečná nebere v úvahu stav komunikací, nechystá pro nové obyvatele žádnou infrastrukturu, školu, školku, nic - pouze byty uprostřed polí</a:t>
            </a:r>
            <a:endParaRPr lang="cs-CZ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99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9263" y="692150"/>
            <a:ext cx="8245475" cy="6165850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09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9263" y="692150"/>
            <a:ext cx="8245475" cy="6165850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1229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728663"/>
            <a:ext cx="8172450" cy="612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3779912" y="2204864"/>
            <a:ext cx="96103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Investor „vychází vstříc“ požadavkům obyvatel </a:t>
            </a:r>
          </a:p>
          <a:p>
            <a:r>
              <a:rPr lang="cs-CZ" dirty="0" smtClean="0"/>
              <a:t>a projektuje novou komunikaci o šířce 3,5 m, </a:t>
            </a:r>
          </a:p>
          <a:p>
            <a:r>
              <a:rPr lang="cs-CZ" dirty="0" smtClean="0"/>
              <a:t>Tato má sloužit jako hlavní příjezdová </a:t>
            </a:r>
          </a:p>
          <a:p>
            <a:r>
              <a:rPr lang="cs-CZ" dirty="0" smtClean="0"/>
              <a:t>komunikace pro všech skoro 500 obyvatel !</a:t>
            </a:r>
          </a:p>
          <a:p>
            <a:r>
              <a:rPr lang="cs-CZ" dirty="0" smtClean="0"/>
              <a:t>Bohužel vše navazuje na ul. Křivánky a </a:t>
            </a:r>
          </a:p>
          <a:p>
            <a:r>
              <a:rPr lang="cs-CZ" dirty="0" smtClean="0"/>
              <a:t>Skalní v havarijním stavu</a:t>
            </a:r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692150"/>
            <a:ext cx="8677275" cy="650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675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92150"/>
            <a:ext cx="9144000" cy="6165850"/>
          </a:xfr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611188" y="5516563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400">
                <a:latin typeface="+mj-lt"/>
                <a:ea typeface="+mj-ea"/>
                <a:cs typeface="+mj-cs"/>
              </a:rPr>
              <a:t>Ulice Křivánky</a:t>
            </a:r>
            <a:endParaRPr lang="cs-CZ" sz="4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Nadpis 1"/>
          <p:cNvSpPr>
            <a:spLocks noGrp="1"/>
          </p:cNvSpPr>
          <p:nvPr>
            <p:ph type="title"/>
          </p:nvPr>
        </p:nvSpPr>
        <p:spPr>
          <a:xfrm>
            <a:off x="323850" y="5876925"/>
            <a:ext cx="8229600" cy="981075"/>
          </a:xfrm>
        </p:spPr>
        <p:txBody>
          <a:bodyPr/>
          <a:lstStyle/>
          <a:p>
            <a:pPr eaLnBrk="1" hangingPunct="1"/>
            <a:r>
              <a:rPr lang="pl-PL" sz="3200" dirty="0" smtClean="0"/>
              <a:t>ul. Skalní - napojení na ul. </a:t>
            </a:r>
            <a:r>
              <a:rPr lang="pl-PL" sz="3200" dirty="0" smtClean="0"/>
              <a:t>Pražskou</a:t>
            </a:r>
            <a:endParaRPr lang="cs-CZ" sz="3200" dirty="0" smtClean="0"/>
          </a:p>
        </p:txBody>
      </p:sp>
      <p:pic>
        <p:nvPicPr>
          <p:cNvPr id="757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584" y="764704"/>
            <a:ext cx="7993063" cy="5381625"/>
          </a:xfrm>
          <a:noFill/>
        </p:spPr>
      </p:pic>
      <p:sp>
        <p:nvSpPr>
          <p:cNvPr id="4" name="TextovéPole 3"/>
          <p:cNvSpPr txBox="1"/>
          <p:nvPr/>
        </p:nvSpPr>
        <p:spPr>
          <a:xfrm>
            <a:off x="5148064" y="2708920"/>
            <a:ext cx="29523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FFFF00"/>
                </a:solidFill>
              </a:rPr>
              <a:t>Na ul. Pražské jsou výrazně překračovány hlukové normy.</a:t>
            </a:r>
          </a:p>
          <a:p>
            <a:r>
              <a:rPr lang="cs-CZ" sz="2000" dirty="0" smtClean="0">
                <a:solidFill>
                  <a:srgbClr val="FFFF00"/>
                </a:solidFill>
              </a:rPr>
              <a:t>KHS uděluje opakovaně výjimky.</a:t>
            </a:r>
          </a:p>
          <a:p>
            <a:r>
              <a:rPr lang="cs-CZ" sz="2000" dirty="0" smtClean="0">
                <a:solidFill>
                  <a:srgbClr val="FFFF00"/>
                </a:solidFill>
              </a:rPr>
              <a:t>Stejná KHS nemá námitky proti dalšímu navyšování provozu – zvl. v kritickém místě křižovatky Pražská x Skalní 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D:\ALBA\ALBUM - ZDROJ 2017\NIK_84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1999"/>
            <a:ext cx="9144000" cy="6096001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436096" y="4797152"/>
            <a:ext cx="3384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Křižovatka Pražská x Skalní nesplňuje normy.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Větší vozidla při průjezdu zasahují na ul. Skalní. Odbočení pro tato vozidla je velmi obtížné.</a:t>
            </a:r>
            <a:endParaRPr lang="cs-CZ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542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1963" y="692150"/>
            <a:ext cx="8220075" cy="6165850"/>
          </a:xfrm>
          <a:noFill/>
        </p:spPr>
      </p:pic>
      <p:sp>
        <p:nvSpPr>
          <p:cNvPr id="5" name="TextovéPole 4"/>
          <p:cNvSpPr txBox="1"/>
          <p:nvPr/>
        </p:nvSpPr>
        <p:spPr>
          <a:xfrm>
            <a:off x="2483768" y="6093296"/>
            <a:ext cx="450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Ul. Pražská je velmi zatíženou komunikací</a:t>
            </a:r>
            <a:endParaRPr lang="cs-CZ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D:\ALBA\ALBUM - ZDROJ 2017\NIK_83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1999"/>
            <a:ext cx="9144000" cy="6096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type="subTitle" idx="4294967295"/>
          </p:nvPr>
        </p:nvSpPr>
        <p:spPr>
          <a:xfrm>
            <a:off x="0" y="3886200"/>
            <a:ext cx="6400800" cy="17526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letecká </a:t>
            </a:r>
            <a:r>
              <a:rPr lang="cs-CZ" dirty="0" smtClean="0"/>
              <a:t>detail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92696"/>
            <a:ext cx="7632848" cy="606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796136" y="3717032"/>
            <a:ext cx="2634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FFFF00"/>
                </a:solidFill>
              </a:rPr>
              <a:t>Bosonohy</a:t>
            </a:r>
            <a:r>
              <a:rPr lang="cs-CZ" dirty="0" smtClean="0">
                <a:solidFill>
                  <a:srgbClr val="FFFF00"/>
                </a:solidFill>
              </a:rPr>
              <a:t> východ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Území určené územním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 plánem k výstavbě</a:t>
            </a:r>
          </a:p>
          <a:p>
            <a:endParaRPr lang="cs-CZ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D:\ALBA\ALBUM - ZDROJ 2017\NIK_83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92696"/>
            <a:ext cx="8966523" cy="5976664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1259632" y="4797152"/>
            <a:ext cx="4608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Na ul. Skalní a Křivánky není ani jedno legální parkovací místo, přesto zde parkují již nyní desítky vozidel – většinou na nezpevněných plochách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D:\ALBA\ALBUM - ZDROJ 2017\NIK_83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072540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D:\ALBA\ALBUM - ZDROJ 2017\NIK_83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036496" cy="6024331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2267744" y="4581128"/>
            <a:ext cx="6160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Ul. Skalní je úzká, parkování je proti dopravním předpisům</a:t>
            </a:r>
            <a:endParaRPr lang="cs-CZ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Picture 3" descr="D:\ALBA\ALBUM - ZDROJ 2017\NIK_83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833669"/>
            <a:ext cx="9036496" cy="6024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50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38187"/>
            <a:ext cx="9144000" cy="6119813"/>
          </a:xfrm>
          <a:noFill/>
        </p:spPr>
      </p:pic>
      <p:sp>
        <p:nvSpPr>
          <p:cNvPr id="4" name="TextovéPole 3"/>
          <p:cNvSpPr txBox="1"/>
          <p:nvPr/>
        </p:nvSpPr>
        <p:spPr>
          <a:xfrm>
            <a:off x="3491880" y="5373216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Na ul. Skalní a Křivánky je vyhlášen havarijní stav.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Přesto je chce investor zatížit dalšími stovkami automobilů.</a:t>
            </a:r>
            <a:endParaRPr lang="cs-CZ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38188"/>
            <a:ext cx="9144000" cy="6073775"/>
          </a:xfrm>
          <a:noFill/>
        </p:spPr>
      </p:pic>
      <p:sp>
        <p:nvSpPr>
          <p:cNvPr id="65539" name="Nadpis 1"/>
          <p:cNvSpPr>
            <a:spLocks noGrp="1"/>
          </p:cNvSpPr>
          <p:nvPr>
            <p:ph type="title"/>
          </p:nvPr>
        </p:nvSpPr>
        <p:spPr>
          <a:xfrm>
            <a:off x="539750" y="5516563"/>
            <a:ext cx="8229600" cy="1143000"/>
          </a:xfrm>
        </p:spPr>
        <p:txBody>
          <a:bodyPr/>
          <a:lstStyle/>
          <a:p>
            <a:pPr eaLnBrk="1" hangingPunct="1"/>
            <a:r>
              <a:rPr lang="cs-CZ" smtClean="0"/>
              <a:t>Ulice Křivánky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737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1963" y="692150"/>
            <a:ext cx="8220075" cy="6165850"/>
          </a:xfrm>
          <a:noFill/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395288" y="5300663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400" dirty="0">
                <a:latin typeface="+mj-lt"/>
                <a:ea typeface="+mj-ea"/>
                <a:cs typeface="+mj-cs"/>
              </a:rPr>
              <a:t>Ulice Křivánky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38188"/>
            <a:ext cx="9144000" cy="6073775"/>
          </a:xfrm>
          <a:noFill/>
        </p:spPr>
      </p:pic>
      <p:sp>
        <p:nvSpPr>
          <p:cNvPr id="66563" name="Nadpis 1"/>
          <p:cNvSpPr>
            <a:spLocks noGrp="1"/>
          </p:cNvSpPr>
          <p:nvPr>
            <p:ph type="title"/>
          </p:nvPr>
        </p:nvSpPr>
        <p:spPr>
          <a:xfrm>
            <a:off x="611188" y="5516563"/>
            <a:ext cx="8229600" cy="1143000"/>
          </a:xfrm>
        </p:spPr>
        <p:txBody>
          <a:bodyPr/>
          <a:lstStyle/>
          <a:p>
            <a:pPr eaLnBrk="1" hangingPunct="1"/>
            <a:r>
              <a:rPr lang="cs-CZ" smtClean="0"/>
              <a:t>Ulice Křivánky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55776" y="692150"/>
            <a:ext cx="4095750" cy="6165850"/>
          </a:xfrm>
          <a:noFill/>
        </p:spPr>
      </p:pic>
      <p:sp>
        <p:nvSpPr>
          <p:cNvPr id="4" name="TextovéPole 3"/>
          <p:cNvSpPr txBox="1"/>
          <p:nvPr/>
        </p:nvSpPr>
        <p:spPr>
          <a:xfrm>
            <a:off x="2555776" y="4797152"/>
            <a:ext cx="2783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Chodníky na ul. Křivánky.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Jak zabezpečí investor 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bezpečný pohyb např. 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m</a:t>
            </a:r>
            <a:r>
              <a:rPr lang="cs-CZ" dirty="0" smtClean="0">
                <a:solidFill>
                  <a:srgbClr val="FFFF00"/>
                </a:solidFill>
              </a:rPr>
              <a:t>aminkám s kočárky ?</a:t>
            </a:r>
            <a:endParaRPr lang="cs-CZ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24125" y="692150"/>
            <a:ext cx="4095750" cy="6165850"/>
          </a:xfrm>
          <a:noFill/>
        </p:spPr>
      </p:pic>
      <p:sp>
        <p:nvSpPr>
          <p:cNvPr id="62467" name="Nadpis 1"/>
          <p:cNvSpPr>
            <a:spLocks noGrp="1"/>
          </p:cNvSpPr>
          <p:nvPr>
            <p:ph type="title"/>
          </p:nvPr>
        </p:nvSpPr>
        <p:spPr>
          <a:xfrm>
            <a:off x="2987824" y="4077072"/>
            <a:ext cx="3096344" cy="1143000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rgbClr val="FFFF00"/>
                </a:solidFill>
              </a:rPr>
              <a:t>Ulice </a:t>
            </a:r>
            <a:r>
              <a:rPr lang="cs-CZ" sz="2400" dirty="0" smtClean="0">
                <a:solidFill>
                  <a:srgbClr val="FFFF00"/>
                </a:solidFill>
              </a:rPr>
              <a:t>Horynova</a:t>
            </a:r>
            <a:br>
              <a:rPr lang="cs-CZ" sz="2400" dirty="0" smtClean="0">
                <a:solidFill>
                  <a:srgbClr val="FFFF00"/>
                </a:solidFill>
              </a:rPr>
            </a:br>
            <a:r>
              <a:rPr lang="cs-CZ" sz="2400" dirty="0" smtClean="0">
                <a:solidFill>
                  <a:srgbClr val="FFFF00"/>
                </a:solidFill>
              </a:rPr>
              <a:t>bez chodníků.</a:t>
            </a:r>
            <a:br>
              <a:rPr lang="cs-CZ" sz="2400" dirty="0" smtClean="0">
                <a:solidFill>
                  <a:srgbClr val="FFFF00"/>
                </a:solidFill>
              </a:rPr>
            </a:br>
            <a:r>
              <a:rPr lang="cs-CZ" sz="2400" dirty="0" smtClean="0">
                <a:solidFill>
                  <a:srgbClr val="FFFF00"/>
                </a:solidFill>
              </a:rPr>
              <a:t>Je obytnou zónou</a:t>
            </a:r>
            <a:endParaRPr lang="cs-CZ" sz="24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/>
          <a:lstStyle/>
          <a:p>
            <a:r>
              <a:rPr lang="cs-CZ" dirty="0" smtClean="0"/>
              <a:t>Spolek pro Křivánky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060848"/>
            <a:ext cx="8229600" cy="4525963"/>
          </a:xfrm>
        </p:spPr>
        <p:txBody>
          <a:bodyPr/>
          <a:lstStyle/>
          <a:p>
            <a:r>
              <a:rPr lang="cs-CZ" dirty="0" smtClean="0"/>
              <a:t>Sdružení občanů oblasti </a:t>
            </a:r>
            <a:r>
              <a:rPr lang="cs-CZ" dirty="0" err="1" smtClean="0"/>
              <a:t>Bosonohy</a:t>
            </a:r>
            <a:r>
              <a:rPr lang="cs-CZ" dirty="0" smtClean="0"/>
              <a:t> východ</a:t>
            </a:r>
          </a:p>
          <a:p>
            <a:r>
              <a:rPr lang="cs-CZ" dirty="0" smtClean="0"/>
              <a:t>Ochrana před poškozováním životních podmínek – ne před stavěním.</a:t>
            </a:r>
          </a:p>
          <a:p>
            <a:r>
              <a:rPr lang="cs-CZ" dirty="0" smtClean="0"/>
              <a:t>Celkem zastupujeme 80 členů spolku</a:t>
            </a: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71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1963" y="692150"/>
            <a:ext cx="8220075" cy="6165850"/>
          </a:xfr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81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1963" y="692150"/>
            <a:ext cx="8220075" cy="6165850"/>
          </a:xfrm>
          <a:noFill/>
        </p:spPr>
      </p:pic>
      <p:sp>
        <p:nvSpPr>
          <p:cNvPr id="4" name="TextovéPole 3"/>
          <p:cNvSpPr txBox="1"/>
          <p:nvPr/>
        </p:nvSpPr>
        <p:spPr>
          <a:xfrm>
            <a:off x="1835696" y="5517232"/>
            <a:ext cx="39292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Ul. Sojkova – investorem plánovaná </a:t>
            </a:r>
          </a:p>
          <a:p>
            <a:r>
              <a:rPr lang="cs-CZ" dirty="0" smtClean="0"/>
              <a:t>hlavní výjezdová </a:t>
            </a:r>
          </a:p>
          <a:p>
            <a:r>
              <a:rPr lang="cs-CZ" dirty="0" smtClean="0"/>
              <a:t>komunikace pro 500 obyvatel.</a:t>
            </a:r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539750" y="5876925"/>
            <a:ext cx="8229600" cy="9810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3600">
                <a:latin typeface="+mj-lt"/>
                <a:ea typeface="+mj-ea"/>
                <a:cs typeface="+mj-cs"/>
              </a:rPr>
              <a:t>Ulice Sojkova</a:t>
            </a:r>
            <a:endParaRPr lang="cs-CZ" sz="3600" dirty="0">
              <a:latin typeface="+mj-lt"/>
              <a:ea typeface="+mj-ea"/>
              <a:cs typeface="+mj-cs"/>
            </a:endParaRPr>
          </a:p>
        </p:txBody>
      </p:sp>
      <p:pic>
        <p:nvPicPr>
          <p:cNvPr id="8909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19175" y="692150"/>
            <a:ext cx="7105650" cy="5329238"/>
          </a:xfr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539750" y="5876925"/>
            <a:ext cx="8229600" cy="9810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3600">
                <a:latin typeface="+mj-lt"/>
                <a:ea typeface="+mj-ea"/>
                <a:cs typeface="+mj-cs"/>
              </a:rPr>
              <a:t>Ulice Sojkova</a:t>
            </a:r>
            <a:endParaRPr lang="cs-CZ" sz="3600" dirty="0">
              <a:latin typeface="+mj-lt"/>
              <a:ea typeface="+mj-ea"/>
              <a:cs typeface="+mj-cs"/>
            </a:endParaRPr>
          </a:p>
        </p:txBody>
      </p:sp>
      <p:pic>
        <p:nvPicPr>
          <p:cNvPr id="7885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78125" y="692150"/>
            <a:ext cx="3587750" cy="5400675"/>
          </a:xfr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539750" y="5876925"/>
            <a:ext cx="8229600" cy="9810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3600">
                <a:latin typeface="+mj-lt"/>
                <a:ea typeface="+mj-ea"/>
                <a:cs typeface="+mj-cs"/>
              </a:rPr>
              <a:t>Ulice Sojkova</a:t>
            </a:r>
            <a:endParaRPr lang="cs-CZ" sz="3600" dirty="0">
              <a:latin typeface="+mj-lt"/>
              <a:ea typeface="+mj-ea"/>
              <a:cs typeface="+mj-cs"/>
            </a:endParaRPr>
          </a:p>
        </p:txBody>
      </p:sp>
      <p:pic>
        <p:nvPicPr>
          <p:cNvPr id="8090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78125" y="692150"/>
            <a:ext cx="3587750" cy="5400675"/>
          </a:xfr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539750" y="5876925"/>
            <a:ext cx="8229600" cy="9810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3600">
                <a:latin typeface="+mj-lt"/>
                <a:ea typeface="+mj-ea"/>
                <a:cs typeface="+mj-cs"/>
              </a:rPr>
              <a:t>Ulice Sojkova</a:t>
            </a:r>
            <a:endParaRPr lang="cs-CZ" sz="3600" dirty="0">
              <a:latin typeface="+mj-lt"/>
              <a:ea typeface="+mj-ea"/>
              <a:cs typeface="+mj-cs"/>
            </a:endParaRPr>
          </a:p>
        </p:txBody>
      </p:sp>
      <p:pic>
        <p:nvPicPr>
          <p:cNvPr id="8499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0850" y="692150"/>
            <a:ext cx="8242300" cy="5473700"/>
          </a:xfr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L:\IMG_23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28700"/>
            <a:ext cx="8172400" cy="6129300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5103674"/>
            <a:ext cx="540404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I</a:t>
            </a:r>
            <a:r>
              <a:rPr lang="cs-CZ" dirty="0" smtClean="0"/>
              <a:t>nvestor plánuje vybudovat novou ul. Sojkovu</a:t>
            </a:r>
          </a:p>
          <a:p>
            <a:r>
              <a:rPr lang="cs-CZ" dirty="0" smtClean="0"/>
              <a:t> – bez návaznosti na současnou komunikaci .</a:t>
            </a:r>
          </a:p>
          <a:p>
            <a:r>
              <a:rPr lang="cs-CZ" dirty="0" smtClean="0"/>
              <a:t>Mezi oběma bude značný výškový rozdíl. </a:t>
            </a:r>
          </a:p>
          <a:p>
            <a:r>
              <a:rPr lang="cs-CZ" dirty="0" smtClean="0"/>
              <a:t>Vznikla by komplikovaná křižovatka.</a:t>
            </a:r>
          </a:p>
          <a:p>
            <a:r>
              <a:rPr lang="cs-CZ" dirty="0" smtClean="0"/>
              <a:t>Policie ČR tento stav ve svém kladném stanovisku </a:t>
            </a:r>
          </a:p>
          <a:p>
            <a:r>
              <a:rPr lang="cs-CZ" dirty="0" smtClean="0"/>
              <a:t>vůbec nebere v úvahu.</a:t>
            </a:r>
            <a:endParaRPr lang="cs-CZ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dirty="0" smtClean="0"/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1963" y="692150"/>
            <a:ext cx="8220075" cy="6165850"/>
          </a:xfrm>
          <a:noFill/>
        </p:spPr>
      </p:pic>
      <p:sp>
        <p:nvSpPr>
          <p:cNvPr id="4" name="TextovéPole 3"/>
          <p:cNvSpPr txBox="1"/>
          <p:nvPr/>
        </p:nvSpPr>
        <p:spPr>
          <a:xfrm>
            <a:off x="1187624" y="836712"/>
            <a:ext cx="3888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FFFF00"/>
                </a:solidFill>
              </a:rPr>
              <a:t>Řešení v je územním </a:t>
            </a:r>
            <a:r>
              <a:rPr lang="cs-CZ" sz="2000" dirty="0" smtClean="0">
                <a:solidFill>
                  <a:srgbClr val="FFFF00"/>
                </a:solidFill>
              </a:rPr>
              <a:t>plánu, zde jsou plánovány nové příjezdové komunikace.</a:t>
            </a:r>
          </a:p>
          <a:p>
            <a:r>
              <a:rPr lang="cs-CZ" sz="2000" dirty="0" smtClean="0">
                <a:solidFill>
                  <a:srgbClr val="FFFF00"/>
                </a:solidFill>
              </a:rPr>
              <a:t>Investor chce využít stávající komunikace v havarijním stavu  – bez nákladů.</a:t>
            </a:r>
            <a:endParaRPr lang="cs-CZ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>
          <a:xfrm>
            <a:off x="468313" y="6092825"/>
            <a:ext cx="8229600" cy="6096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cs-CZ" smtClean="0"/>
              <a:t>Nová výstavba</a:t>
            </a: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692150"/>
            <a:ext cx="8677275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395536" y="764704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V oblasti jsou další stavební záměry.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Je nutno sladit plány na dopravní infrastrukturu</a:t>
            </a:r>
            <a:endParaRPr lang="cs-CZ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433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3347864" y="692696"/>
            <a:ext cx="25922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Zájmová plocha rezidence Slunečná se nachází v blízkosti plánovaných nových komunikací jiného  investora</a:t>
            </a:r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378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1" y="534297"/>
            <a:ext cx="8430518" cy="6323703"/>
          </a:xfrm>
          <a:noFill/>
        </p:spPr>
      </p:pic>
      <p:sp>
        <p:nvSpPr>
          <p:cNvPr id="4" name="TextovéPole 3"/>
          <p:cNvSpPr txBox="1"/>
          <p:nvPr/>
        </p:nvSpPr>
        <p:spPr>
          <a:xfrm>
            <a:off x="5580112" y="5517232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Nebojujeme proti výstavbě, ale proti poškozování životního prostředí obyvatel nekoncepční výstavbou</a:t>
            </a:r>
            <a:endParaRPr lang="cs-CZ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8313" y="6092825"/>
            <a:ext cx="8229600" cy="538163"/>
          </a:xfrm>
        </p:spPr>
        <p:txBody>
          <a:bodyPr rtlCol="0">
            <a:normAutofit fontScale="700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Před novou výstavbou je nutné vybudovat společné komunikace. </a:t>
            </a:r>
            <a:endParaRPr lang="cs-CZ" dirty="0" smtClean="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 cstate="print"/>
          <a:srcRect b="6367"/>
          <a:stretch>
            <a:fillRect/>
          </a:stretch>
        </p:blipFill>
        <p:spPr bwMode="auto">
          <a:xfrm>
            <a:off x="539750" y="692150"/>
            <a:ext cx="799306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 idx="4294967295"/>
          </p:nvPr>
        </p:nvSpPr>
        <p:spPr>
          <a:xfrm>
            <a:off x="755576" y="1052736"/>
            <a:ext cx="7772400" cy="5184576"/>
          </a:xfrm>
        </p:spPr>
        <p:txBody>
          <a:bodyPr/>
          <a:lstStyle/>
          <a:p>
            <a:r>
              <a:rPr lang="cs-CZ" dirty="0" smtClean="0"/>
              <a:t>Občané žádají o nepovolování další hromadné výstavby bez </a:t>
            </a:r>
            <a:r>
              <a:rPr lang="cs-CZ" dirty="0" smtClean="0"/>
              <a:t>vybudování nových komunikací – samostatného napojení oblasti na ul. Pražskou.</a:t>
            </a:r>
            <a:br>
              <a:rPr lang="cs-CZ" dirty="0" smtClean="0"/>
            </a:br>
            <a:endParaRPr lang="cs-CZ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 idx="4294967295"/>
          </p:nvPr>
        </p:nvSpPr>
        <p:spPr>
          <a:xfrm>
            <a:off x="611560" y="1124744"/>
            <a:ext cx="7772400" cy="4824536"/>
          </a:xfrm>
        </p:spPr>
        <p:txBody>
          <a:bodyPr/>
          <a:lstStyle/>
          <a:p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3200" dirty="0" smtClean="0"/>
              <a:t>PETICE – text:</a:t>
            </a:r>
            <a:br>
              <a:rPr lang="cs-CZ" sz="3200" dirty="0" smtClean="0"/>
            </a:br>
            <a:r>
              <a:rPr lang="cs-CZ" sz="3200" dirty="0" smtClean="0"/>
              <a:t>Nesouhlasíme </a:t>
            </a:r>
            <a:r>
              <a:rPr lang="cs-CZ" sz="3200" dirty="0" smtClean="0"/>
              <a:t>s povolováním staveb hromadné výstavby v oblasti </a:t>
            </a:r>
            <a:r>
              <a:rPr lang="cs-CZ" sz="3200" dirty="0" err="1" smtClean="0"/>
              <a:t>Bosonohy</a:t>
            </a:r>
            <a:r>
              <a:rPr lang="cs-CZ" sz="3200" dirty="0" smtClean="0"/>
              <a:t> východ, pokud nebudou zajištěny nově vybudované komunikace z místa výstavby přímo na ul. Pražskou - vně </a:t>
            </a:r>
            <a:r>
              <a:rPr lang="cs-CZ" sz="3200" dirty="0" err="1" smtClean="0"/>
              <a:t>intravilánu</a:t>
            </a:r>
            <a:r>
              <a:rPr lang="cs-CZ" sz="3200" dirty="0" smtClean="0"/>
              <a:t> obce. Nové komunikace musí být zajištěny jako první etapa - před zahájením jakékoliv hromadné výstavby</a:t>
            </a:r>
            <a:r>
              <a:rPr lang="cs-CZ" sz="2800" dirty="0" smtClean="0"/>
              <a:t>.</a:t>
            </a:r>
            <a:br>
              <a:rPr lang="cs-CZ" sz="2800" dirty="0" smtClean="0"/>
            </a:br>
            <a:r>
              <a:rPr lang="cs-CZ" sz="1800" dirty="0" smtClean="0"/>
              <a:t> </a:t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 idx="4294967295"/>
          </p:nvPr>
        </p:nvSpPr>
        <p:spPr>
          <a:xfrm>
            <a:off x="899592" y="1412776"/>
            <a:ext cx="7772400" cy="3924300"/>
          </a:xfrm>
        </p:spPr>
        <p:txBody>
          <a:bodyPr/>
          <a:lstStyle/>
          <a:p>
            <a:r>
              <a:rPr lang="cs-CZ" dirty="0" smtClean="0"/>
              <a:t>Petici podepsalo celkem 155 občanů </a:t>
            </a:r>
            <a:r>
              <a:rPr lang="cs-CZ" dirty="0" smtClean="0"/>
              <a:t>– </a:t>
            </a:r>
            <a:r>
              <a:rPr lang="cs-CZ" dirty="0" smtClean="0"/>
              <a:t>prakticky všichni </a:t>
            </a:r>
            <a:r>
              <a:rPr lang="cs-CZ" dirty="0" smtClean="0"/>
              <a:t>obyvatelé z oblasti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(k </a:t>
            </a:r>
            <a:r>
              <a:rPr lang="cs-CZ" dirty="0" smtClean="0"/>
              <a:t>petici se nepřipojili 2 občané </a:t>
            </a:r>
            <a:r>
              <a:rPr lang="cs-CZ" dirty="0" smtClean="0"/>
              <a:t>).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idx="4294967295"/>
          </p:nvPr>
        </p:nvSpPr>
        <p:spPr>
          <a:xfrm>
            <a:off x="611560" y="1772816"/>
            <a:ext cx="7772400" cy="3024188"/>
          </a:xfrm>
        </p:spPr>
        <p:txBody>
          <a:bodyPr/>
          <a:lstStyle/>
          <a:p>
            <a:pPr algn="ctr">
              <a:buNone/>
            </a:pPr>
            <a:endParaRPr lang="cs-CZ" sz="3200" dirty="0" smtClean="0">
              <a:solidFill>
                <a:schemeClr val="tx1"/>
              </a:solidFill>
            </a:endParaRPr>
          </a:p>
          <a:p>
            <a:pPr algn="ctr"/>
            <a:r>
              <a:rPr lang="cs-CZ" dirty="0" smtClean="0">
                <a:latin typeface="Arial" pitchFamily="34" charset="0"/>
                <a:cs typeface="Arial" pitchFamily="34" charset="0"/>
              </a:rPr>
              <a:t>Prosíme Vás, abyste vy a orgány MČ konali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 souladu se zájmy většiny obyvatel v oblasti.</a:t>
            </a:r>
          </a:p>
          <a:p>
            <a:pPr algn="ctr"/>
            <a:endParaRPr lang="cs-CZ" sz="3200" dirty="0" smtClean="0">
              <a:solidFill>
                <a:schemeClr val="tx1"/>
              </a:solidFill>
            </a:endParaRPr>
          </a:p>
          <a:p>
            <a:pPr algn="ctr"/>
            <a:endParaRPr lang="cs-CZ" sz="3200" dirty="0" smtClean="0">
              <a:solidFill>
                <a:schemeClr val="tx1"/>
              </a:solidFill>
            </a:endParaRPr>
          </a:p>
          <a:p>
            <a:pPr algn="ctr"/>
            <a:endParaRPr lang="cs-CZ" sz="3200" dirty="0" smtClean="0">
              <a:solidFill>
                <a:schemeClr val="tx1"/>
              </a:solidFill>
            </a:endParaRPr>
          </a:p>
          <a:p>
            <a:pPr algn="ctr"/>
            <a:endParaRPr lang="cs-CZ" sz="3200" dirty="0" smtClean="0">
              <a:solidFill>
                <a:schemeClr val="tx1"/>
              </a:solidFill>
            </a:endParaRPr>
          </a:p>
          <a:p>
            <a:pPr algn="ctr"/>
            <a:endParaRPr lang="cs-CZ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4294967295"/>
          </p:nvPr>
        </p:nvSpPr>
        <p:spPr>
          <a:xfrm>
            <a:off x="971600" y="1916832"/>
            <a:ext cx="7772400" cy="3240088"/>
          </a:xfrm>
        </p:spPr>
        <p:txBody>
          <a:bodyPr/>
          <a:lstStyle/>
          <a:p>
            <a:endParaRPr lang="cs-CZ" dirty="0" smtClean="0"/>
          </a:p>
          <a:p>
            <a:endParaRPr lang="cs-CZ" dirty="0" smtClean="0"/>
          </a:p>
          <a:p>
            <a:pPr algn="ctr">
              <a:buNone/>
            </a:pPr>
            <a:r>
              <a:rPr lang="cs-CZ" sz="4000" dirty="0" smtClean="0"/>
              <a:t>Děkujeme vám.</a:t>
            </a:r>
          </a:p>
          <a:p>
            <a:pPr algn="ctr">
              <a:buNone/>
            </a:pPr>
            <a:r>
              <a:rPr lang="cs-CZ" sz="4000" dirty="0" smtClean="0"/>
              <a:t>Vaši spoluobčané a voliči.</a:t>
            </a:r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8313" y="6165850"/>
            <a:ext cx="8229600" cy="465138"/>
          </a:xfrm>
        </p:spPr>
        <p:txBody>
          <a:bodyPr rtlCol="0">
            <a:normAutofit fontScale="925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Nová výstavba</a:t>
            </a: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692150"/>
            <a:ext cx="8532813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440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25488"/>
            <a:ext cx="9144000" cy="6099175"/>
          </a:xfr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593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90563" y="692150"/>
            <a:ext cx="7762875" cy="6165850"/>
          </a:xfrm>
          <a:noFill/>
        </p:spPr>
      </p:pic>
      <p:sp>
        <p:nvSpPr>
          <p:cNvPr id="4" name="TextovéPole 3"/>
          <p:cNvSpPr txBox="1"/>
          <p:nvPr/>
        </p:nvSpPr>
        <p:spPr>
          <a:xfrm>
            <a:off x="5580112" y="4653136"/>
            <a:ext cx="20882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Na zájmové území rezidence Slunečná navazují další plochy – další možná zástavba</a:t>
            </a:r>
            <a:endParaRPr lang="cs-CZ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501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92150"/>
            <a:ext cx="9144000" cy="6130925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188" y="6321425"/>
            <a:ext cx="8229600" cy="536575"/>
          </a:xfrm>
        </p:spPr>
        <p:txBody>
          <a:bodyPr rtlCol="0">
            <a:normAutofit fontScale="92500"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 smtClean="0"/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692696"/>
            <a:ext cx="8516653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5364088" y="2564904"/>
            <a:ext cx="23042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Necelých 200 </a:t>
            </a:r>
            <a:endParaRPr lang="cs-CZ" dirty="0" smtClean="0">
              <a:solidFill>
                <a:srgbClr val="FFFF00"/>
              </a:solidFill>
            </a:endParaRPr>
          </a:p>
          <a:p>
            <a:r>
              <a:rPr lang="cs-CZ" dirty="0" smtClean="0">
                <a:solidFill>
                  <a:srgbClr val="FFFF00"/>
                </a:solidFill>
              </a:rPr>
              <a:t>současných </a:t>
            </a:r>
            <a:r>
              <a:rPr lang="cs-CZ" dirty="0" smtClean="0">
                <a:solidFill>
                  <a:srgbClr val="FFFF00"/>
                </a:solidFill>
              </a:rPr>
              <a:t>obyvatel </a:t>
            </a:r>
            <a:endParaRPr lang="cs-CZ" dirty="0" smtClean="0">
              <a:solidFill>
                <a:srgbClr val="FFFF00"/>
              </a:solidFill>
            </a:endParaRPr>
          </a:p>
          <a:p>
            <a:r>
              <a:rPr lang="cs-CZ" dirty="0" smtClean="0">
                <a:solidFill>
                  <a:srgbClr val="FFFF00"/>
                </a:solidFill>
              </a:rPr>
              <a:t>používá </a:t>
            </a:r>
            <a:r>
              <a:rPr lang="cs-CZ" dirty="0" smtClean="0">
                <a:solidFill>
                  <a:srgbClr val="FFFF00"/>
                </a:solidFill>
              </a:rPr>
              <a:t>komunikace </a:t>
            </a:r>
            <a:endParaRPr lang="cs-CZ" dirty="0" smtClean="0">
              <a:solidFill>
                <a:srgbClr val="FFFF00"/>
              </a:solidFill>
            </a:endParaRPr>
          </a:p>
          <a:p>
            <a:r>
              <a:rPr lang="cs-CZ" dirty="0" smtClean="0">
                <a:solidFill>
                  <a:srgbClr val="FFFF00"/>
                </a:solidFill>
              </a:rPr>
              <a:t>již </a:t>
            </a:r>
            <a:r>
              <a:rPr lang="cs-CZ" dirty="0" smtClean="0">
                <a:solidFill>
                  <a:srgbClr val="FFFF00"/>
                </a:solidFill>
              </a:rPr>
              <a:t>nyní v </a:t>
            </a:r>
            <a:endParaRPr lang="cs-CZ" dirty="0" smtClean="0">
              <a:solidFill>
                <a:srgbClr val="FFFF00"/>
              </a:solidFill>
            </a:endParaRPr>
          </a:p>
          <a:p>
            <a:r>
              <a:rPr lang="cs-CZ" dirty="0" smtClean="0">
                <a:solidFill>
                  <a:srgbClr val="FFFF00"/>
                </a:solidFill>
              </a:rPr>
              <a:t>havarijním stavu.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Jak mají tyto komunikace pojmout dalších skoro 500 obyvatel ??</a:t>
            </a:r>
            <a:endParaRPr lang="cs-CZ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1890</TotalTime>
  <Words>484</Words>
  <Application>Microsoft Office PowerPoint</Application>
  <PresentationFormat>Předvádění na obrazovce (4:3)</PresentationFormat>
  <Paragraphs>80</Paragraphs>
  <Slides>45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46" baseType="lpstr">
      <vt:lpstr>Motiv sady Office</vt:lpstr>
      <vt:lpstr>Snímek 1</vt:lpstr>
      <vt:lpstr>Snímek 2</vt:lpstr>
      <vt:lpstr>Spolek pro Křivánky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ul. Skalní - napojení na ul. Pražskou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Ulice Křivánky</vt:lpstr>
      <vt:lpstr>Snímek 26</vt:lpstr>
      <vt:lpstr>Ulice Křivánky</vt:lpstr>
      <vt:lpstr>Snímek 28</vt:lpstr>
      <vt:lpstr>Ulice Horynova bez chodníků. Je obytnou zónou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Občané žádají o nepovolování další hromadné výstavby bez vybudování nových komunikací – samostatného napojení oblasti na ul. Pražskou. </vt:lpstr>
      <vt:lpstr>          PETICE – text: Nesouhlasíme s povolováním staveb hromadné výstavby v oblasti Bosonohy východ, pokud nebudou zajištěny nově vybudované komunikace z místa výstavby přímo na ul. Pražskou - vně intravilánu obce. Nové komunikace musí být zajištěny jako první etapa - před zahájením jakékoliv hromadné výstavby.        </vt:lpstr>
      <vt:lpstr>Petici podepsalo celkem 155 občanů – prakticky všichni obyvatelé z oblasti (k petici se nepřipojili 2 občané ). </vt:lpstr>
      <vt:lpstr>Snímek 44</vt:lpstr>
      <vt:lpstr>Snímek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Jana</dc:creator>
  <cp:lastModifiedBy>Alois</cp:lastModifiedBy>
  <cp:revision>88</cp:revision>
  <dcterms:created xsi:type="dcterms:W3CDTF">2017-05-22T12:52:11Z</dcterms:created>
  <dcterms:modified xsi:type="dcterms:W3CDTF">2017-05-25T18:47:45Z</dcterms:modified>
</cp:coreProperties>
</file>